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6" r:id="rId8"/>
    <p:sldId id="1838" r:id="rId9"/>
    <p:sldId id="1800" r:id="rId10"/>
    <p:sldId id="1856" r:id="rId11"/>
    <p:sldId id="1840" r:id="rId12"/>
    <p:sldId id="1841" r:id="rId13"/>
    <p:sldId id="1858" r:id="rId14"/>
    <p:sldId id="1813" r:id="rId15"/>
    <p:sldId id="1805" r:id="rId16"/>
    <p:sldId id="1821" r:id="rId17"/>
    <p:sldId id="1859" r:id="rId18"/>
    <p:sldId id="1842" r:id="rId19"/>
    <p:sldId id="1843" r:id="rId20"/>
    <p:sldId id="1844" r:id="rId21"/>
    <p:sldId id="1845" r:id="rId22"/>
    <p:sldId id="1846" r:id="rId23"/>
    <p:sldId id="1847" r:id="rId24"/>
    <p:sldId id="1848" r:id="rId25"/>
    <p:sldId id="1849" r:id="rId26"/>
    <p:sldId id="1860" r:id="rId27"/>
    <p:sldId id="1851" r:id="rId28"/>
    <p:sldId id="1853" r:id="rId29"/>
    <p:sldId id="1854" r:id="rId30"/>
    <p:sldId id="1855" r:id="rId31"/>
    <p:sldId id="1799" r:id="rId32"/>
    <p:sldId id="1852" r:id="rId33"/>
    <p:sldId id="1850" r:id="rId34"/>
    <p:sldId id="1861"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defRPr kumimoji="0" lang="zh-CN" altLang="en-US" sz="96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7671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9208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专用处理器</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en-US" altLang="zh-CN" dirty="0"/>
              <a:t>AI</a:t>
            </a:r>
            <a:r>
              <a:rPr lang="zh-CN" altLang="en-US" dirty="0"/>
              <a:t> 芯片部署方式：云、边、端</a:t>
            </a:r>
          </a:p>
        </p:txBody>
      </p:sp>
      <p:sp>
        <p:nvSpPr>
          <p:cNvPr id="6" name="内容占位符 5">
            <a:extLst>
              <a:ext uri="{FF2B5EF4-FFF2-40B4-BE49-F238E27FC236}">
                <a16:creationId xmlns:a16="http://schemas.microsoft.com/office/drawing/2014/main" id="{6C417482-0AA1-7849-BEAD-B822FD24D20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推理系统一般可以部署在云或者边缘。云端部署的推理系统更像传统 </a:t>
            </a:r>
            <a:r>
              <a:rPr lang="en-US" altLang="zh-CN" dirty="0">
                <a:latin typeface="Gill Sans MT" panose="020B0502020104020203" pitchFamily="34" charset="0"/>
              </a:rPr>
              <a:t>Web </a:t>
            </a:r>
            <a:r>
              <a:rPr lang="zh-CN" altLang="en-US" dirty="0">
                <a:latin typeface="Gill Sans MT" panose="020B0502020104020203" pitchFamily="34" charset="0"/>
              </a:rPr>
              <a:t>服务，在边缘侧部署的模型更像手机应用和</a:t>
            </a:r>
            <a:r>
              <a:rPr lang="en-US" altLang="zh-CN" dirty="0">
                <a:latin typeface="Gill Sans MT" panose="020B0502020104020203" pitchFamily="34" charset="0"/>
              </a:rPr>
              <a:t>IOT</a:t>
            </a:r>
            <a:r>
              <a:rPr lang="zh-CN" altLang="en-US" dirty="0">
                <a:latin typeface="Gill Sans MT" panose="020B0502020104020203" pitchFamily="34" charset="0"/>
              </a:rPr>
              <a:t>应用系统。</a:t>
            </a:r>
          </a:p>
          <a:p>
            <a:pPr>
              <a:lnSpc>
                <a:spcPct val="150000"/>
              </a:lnSpc>
            </a:pPr>
            <a:endParaRPr lang="zh-CN" altLang="en-US" dirty="0"/>
          </a:p>
        </p:txBody>
      </p:sp>
      <p:pic>
        <p:nvPicPr>
          <p:cNvPr id="3" name="图片 2">
            <a:extLst>
              <a:ext uri="{FF2B5EF4-FFF2-40B4-BE49-F238E27FC236}">
                <a16:creationId xmlns:a16="http://schemas.microsoft.com/office/drawing/2014/main" id="{F064EC4D-9E7A-764D-9F6C-08FFBD6E9890}"/>
              </a:ext>
            </a:extLst>
          </p:cNvPr>
          <p:cNvPicPr>
            <a:picLocks noChangeAspect="1"/>
          </p:cNvPicPr>
          <p:nvPr/>
        </p:nvPicPr>
        <p:blipFill>
          <a:blip r:embed="rId2"/>
          <a:stretch>
            <a:fillRect/>
          </a:stretch>
        </p:blipFill>
        <p:spPr>
          <a:xfrm>
            <a:off x="3290069" y="2572463"/>
            <a:ext cx="5616624" cy="3605967"/>
          </a:xfrm>
          <a:prstGeom prst="rect">
            <a:avLst/>
          </a:prstGeom>
        </p:spPr>
      </p:pic>
    </p:spTree>
    <p:extLst>
      <p:ext uri="{BB962C8B-B14F-4D97-AF65-F5344CB8AC3E}">
        <p14:creationId xmlns:p14="http://schemas.microsoft.com/office/powerpoint/2010/main" val="12253880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en-US" altLang="zh-CN" dirty="0"/>
              <a:t>AI</a:t>
            </a:r>
            <a:r>
              <a:rPr lang="zh-CN" altLang="en-US" dirty="0"/>
              <a:t> 芯片部署方式：云、边、端</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5363019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RoadMap</a:t>
            </a:r>
            <a:br>
              <a:rPr lang="en-US" altLang="zh-CN" dirty="0">
                <a:solidFill>
                  <a:srgbClr val="C00000"/>
                </a:solidFill>
              </a:rPr>
            </a:br>
            <a:r>
              <a:rPr lang="en-US" altLang="zh-CN" dirty="0">
                <a:solidFill>
                  <a:srgbClr val="C00000"/>
                </a:solidFill>
              </a:rPr>
              <a:t>AI</a:t>
            </a:r>
            <a:r>
              <a:rPr lang="zh-CN" altLang="en-US" dirty="0">
                <a:solidFill>
                  <a:srgbClr val="C00000"/>
                </a:solidFill>
              </a:rPr>
              <a:t> 芯片技术路线</a:t>
            </a:r>
          </a:p>
        </p:txBody>
      </p:sp>
    </p:spTree>
    <p:extLst>
      <p:ext uri="{BB962C8B-B14F-4D97-AF65-F5344CB8AC3E}">
        <p14:creationId xmlns:p14="http://schemas.microsoft.com/office/powerpoint/2010/main" val="71261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pic>
        <p:nvPicPr>
          <p:cNvPr id="8" name="图片 7">
            <a:extLst>
              <a:ext uri="{FF2B5EF4-FFF2-40B4-BE49-F238E27FC236}">
                <a16:creationId xmlns:a16="http://schemas.microsoft.com/office/drawing/2014/main" id="{11D175C9-DF81-0A43-A6F5-C11858BAE553}"/>
              </a:ext>
            </a:extLst>
          </p:cNvPr>
          <p:cNvPicPr>
            <a:picLocks noChangeAspect="1"/>
          </p:cNvPicPr>
          <p:nvPr/>
        </p:nvPicPr>
        <p:blipFill>
          <a:blip r:embed="rId2"/>
          <a:stretch>
            <a:fillRect/>
          </a:stretch>
        </p:blipFill>
        <p:spPr>
          <a:xfrm>
            <a:off x="2281957" y="2069901"/>
            <a:ext cx="8114605" cy="4084121"/>
          </a:xfrm>
          <a:prstGeom prst="rect">
            <a:avLst/>
          </a:prstGeom>
        </p:spPr>
      </p:pic>
    </p:spTree>
    <p:extLst>
      <p:ext uri="{BB962C8B-B14F-4D97-AF65-F5344CB8AC3E}">
        <p14:creationId xmlns:p14="http://schemas.microsoft.com/office/powerpoint/2010/main" val="218101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r>
              <a:rPr lang="zh-CN" altLang="en-US" dirty="0">
                <a:latin typeface="Gill Sans MT" panose="020B0502020104020203" pitchFamily="34" charset="0"/>
              </a:rPr>
              <a:t>是一种由大量核心组成的大规模并行计算架构，专为同时处理多重任务而设计。</a:t>
            </a:r>
            <a:r>
              <a:rPr lang="en-US" altLang="zh-CN" dirty="0">
                <a:latin typeface="Gill Sans MT" panose="020B0502020104020203" pitchFamily="34" charset="0"/>
              </a:rPr>
              <a:t>GPU</a:t>
            </a:r>
            <a:r>
              <a:rPr lang="zh-CN" altLang="en-US" dirty="0">
                <a:latin typeface="Gill Sans MT" panose="020B0502020104020203" pitchFamily="34" charset="0"/>
              </a:rPr>
              <a:t>是专门处理图像计算的，包括各种特效的显示，更加针对图像的渲染等计算算法。这些算法与深度学习的算法还是有比较大的区别。当然，</a:t>
            </a:r>
            <a:r>
              <a:rPr lang="en-US" altLang="zh-CN" dirty="0">
                <a:latin typeface="Gill Sans MT" panose="020B0502020104020203" pitchFamily="34" charset="0"/>
              </a:rPr>
              <a:t>GPU</a:t>
            </a:r>
            <a:r>
              <a:rPr lang="zh-CN" altLang="en-US" dirty="0">
                <a:latin typeface="Gill Sans MT" panose="020B0502020104020203" pitchFamily="34" charset="0"/>
              </a:rPr>
              <a:t>非常适合做并行计算，也可以用来给</a:t>
            </a:r>
            <a:r>
              <a:rPr lang="en-US" altLang="zh-CN" dirty="0">
                <a:latin typeface="Gill Sans MT" panose="020B0502020104020203" pitchFamily="34" charset="0"/>
              </a:rPr>
              <a:t>AI</a:t>
            </a:r>
            <a:r>
              <a:rPr lang="zh-CN" altLang="en-US" dirty="0">
                <a:latin typeface="Gill Sans MT" panose="020B0502020104020203" pitchFamily="34" charset="0"/>
              </a:rPr>
              <a:t>加速。</a:t>
            </a:r>
          </a:p>
          <a:p>
            <a:pPr>
              <a:lnSpc>
                <a:spcPct val="150000"/>
              </a:lnSpc>
            </a:pPr>
            <a:r>
              <a:rPr lang="en-US" altLang="zh-CN" dirty="0">
                <a:latin typeface="Gill Sans MT" panose="020B0502020104020203" pitchFamily="34" charset="0"/>
              </a:rPr>
              <a:t>GPU</a:t>
            </a:r>
            <a:r>
              <a:rPr lang="zh-CN" altLang="en-US" dirty="0">
                <a:latin typeface="Gill Sans MT" panose="020B0502020104020203" pitchFamily="34" charset="0"/>
              </a:rPr>
              <a:t>因良好的矩阵计算能力和并行计算优势，最早被用于</a:t>
            </a:r>
            <a:r>
              <a:rPr lang="en-US" altLang="zh-CN" dirty="0">
                <a:latin typeface="Gill Sans MT" panose="020B0502020104020203" pitchFamily="34" charset="0"/>
              </a:rPr>
              <a:t>AI</a:t>
            </a:r>
            <a:r>
              <a:rPr lang="zh-CN" altLang="en-US" dirty="0">
                <a:latin typeface="Gill Sans MT" panose="020B0502020104020203" pitchFamily="34" charset="0"/>
              </a:rPr>
              <a:t>计算，在数据中心中获得大量应用。</a:t>
            </a:r>
            <a:r>
              <a:rPr lang="en-US" altLang="zh-CN" dirty="0">
                <a:latin typeface="Gill Sans MT" panose="020B0502020104020203" pitchFamily="34" charset="0"/>
              </a:rPr>
              <a:t>GPU</a:t>
            </a:r>
            <a:r>
              <a:rPr lang="zh-CN" altLang="en-US" dirty="0">
                <a:latin typeface="Gill Sans MT" panose="020B0502020104020203" pitchFamily="34" charset="0"/>
              </a:rPr>
              <a:t>采用并行架构，超过</a:t>
            </a:r>
            <a:r>
              <a:rPr lang="en-US" altLang="zh-CN" dirty="0">
                <a:latin typeface="Gill Sans MT" panose="020B0502020104020203" pitchFamily="34" charset="0"/>
              </a:rPr>
              <a:t>80%</a:t>
            </a:r>
            <a:r>
              <a:rPr lang="zh-CN" altLang="en-US" dirty="0">
                <a:latin typeface="Gill Sans MT" panose="020B0502020104020203" pitchFamily="34" charset="0"/>
              </a:rPr>
              <a:t>部分为运算单元，具备较高性能运算速度。相比较下，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31738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648072"/>
          </a:xfrm>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endParaRPr lang="zh-CN" altLang="en-US" dirty="0">
              <a:latin typeface="Gill Sans MT" panose="020B0502020104020203" pitchFamily="34" charset="0"/>
            </a:endParaRPr>
          </a:p>
        </p:txBody>
      </p:sp>
      <p:sp>
        <p:nvSpPr>
          <p:cNvPr id="4" name="矩形 3">
            <a:extLst>
              <a:ext uri="{FF2B5EF4-FFF2-40B4-BE49-F238E27FC236}">
                <a16:creationId xmlns:a16="http://schemas.microsoft.com/office/drawing/2014/main" id="{86CBBD20-8C21-B045-905D-7C2F95BEC9D8}"/>
              </a:ext>
            </a:extLst>
          </p:cNvPr>
          <p:cNvSpPr/>
          <p:nvPr/>
        </p:nvSpPr>
        <p:spPr bwMode="auto">
          <a:xfrm>
            <a:off x="952656" y="2238198"/>
            <a:ext cx="4610650"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6" name="矩形 5">
            <a:extLst>
              <a:ext uri="{FF2B5EF4-FFF2-40B4-BE49-F238E27FC236}">
                <a16:creationId xmlns:a16="http://schemas.microsoft.com/office/drawing/2014/main" id="{CCA08ADD-923A-644A-9A5E-2B6B427DC6DF}"/>
              </a:ext>
            </a:extLst>
          </p:cNvPr>
          <p:cNvSpPr/>
          <p:nvPr/>
        </p:nvSpPr>
        <p:spPr bwMode="auto">
          <a:xfrm>
            <a:off x="6602437" y="2238198"/>
            <a:ext cx="4610650"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83088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。作为专用集成电路领域中的一种半定制电路出现。</a:t>
            </a:r>
            <a:r>
              <a:rPr lang="en-US" altLang="zh-CN" dirty="0"/>
              <a:t>FPGA</a:t>
            </a:r>
            <a:r>
              <a:rPr lang="zh-CN" altLang="en-US" dirty="0"/>
              <a:t>利用门电路直接运算，速度快，而用户可以自由定义这些门电路和存储器之间的布线，改变执行方案，以期得到最佳效果。</a:t>
            </a:r>
            <a:endParaRPr lang="en-US" altLang="zh-CN" dirty="0"/>
          </a:p>
          <a:p>
            <a:pPr>
              <a:lnSpc>
                <a:spcPct val="150000"/>
              </a:lnSpc>
            </a:pPr>
            <a:r>
              <a:rPr lang="en-US" altLang="zh-CN" dirty="0"/>
              <a:t>FPGA</a:t>
            </a:r>
            <a:r>
              <a:rPr lang="zh-CN" altLang="en-US" dirty="0"/>
              <a:t>可以采用</a:t>
            </a:r>
            <a:r>
              <a:rPr lang="en-US" altLang="zh-CN" dirty="0"/>
              <a:t>OpenCL</a:t>
            </a:r>
            <a:r>
              <a:rPr lang="zh-CN" altLang="en-US" dirty="0"/>
              <a:t>等更高效的编程语言，降低了硬件编程的难度，还可以集成重要的控制功能，整合系统模块，提高了应用的灵活性，与</a:t>
            </a:r>
            <a:r>
              <a:rPr lang="en-US" altLang="zh-CN" dirty="0"/>
              <a:t>GPU</a:t>
            </a:r>
            <a:r>
              <a:rPr lang="zh-CN" altLang="en-US" dirty="0"/>
              <a:t>相比，</a:t>
            </a:r>
            <a:r>
              <a:rPr lang="en-US" altLang="zh-CN" dirty="0"/>
              <a:t>FPGA</a:t>
            </a:r>
            <a:r>
              <a:rPr lang="zh-CN" altLang="en-US" dirty="0"/>
              <a:t>具备更强的平均计算能力和更低的功耗。</a:t>
            </a:r>
          </a:p>
          <a:p>
            <a:pPr>
              <a:lnSpc>
                <a:spcPct val="150000"/>
              </a:lnSpc>
            </a:pPr>
            <a:r>
              <a:rPr lang="en-US" altLang="zh-CN" dirty="0"/>
              <a:t>FPGA</a:t>
            </a:r>
            <a:r>
              <a:rPr lang="zh-CN" altLang="en-US" dirty="0"/>
              <a:t>适用于多指令，单数据流的分析，与</a:t>
            </a:r>
            <a:r>
              <a:rPr lang="en-US" altLang="zh-CN" dirty="0"/>
              <a:t>GPU</a:t>
            </a:r>
            <a:r>
              <a:rPr lang="zh-CN" altLang="en-US" dirty="0"/>
              <a:t>相反，因此常用于推理阶段。</a:t>
            </a:r>
            <a:r>
              <a:rPr lang="en-US" altLang="zh-CN" dirty="0"/>
              <a:t>FPGA</a:t>
            </a:r>
            <a:r>
              <a:rPr lang="zh-CN" altLang="en-US" dirty="0"/>
              <a:t>是用硬件实现软件算法，因此在实现复杂算法方面有一定的难度，缺点是价格比较高。</a:t>
            </a:r>
          </a:p>
        </p:txBody>
      </p:sp>
    </p:spTree>
    <p:extLst>
      <p:ext uri="{BB962C8B-B14F-4D97-AF65-F5344CB8AC3E}">
        <p14:creationId xmlns:p14="http://schemas.microsoft.com/office/powerpoint/2010/main" val="264388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a:t>
            </a:r>
          </a:p>
        </p:txBody>
      </p:sp>
      <p:sp>
        <p:nvSpPr>
          <p:cNvPr id="4" name="矩形 3">
            <a:extLst>
              <a:ext uri="{FF2B5EF4-FFF2-40B4-BE49-F238E27FC236}">
                <a16:creationId xmlns:a16="http://schemas.microsoft.com/office/drawing/2014/main" id="{17AB4827-D687-6F4D-A519-B128BBB5D65F}"/>
              </a:ext>
            </a:extLst>
          </p:cNvPr>
          <p:cNvSpPr/>
          <p:nvPr/>
        </p:nvSpPr>
        <p:spPr bwMode="auto">
          <a:xfrm>
            <a:off x="952656"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6" name="矩形 5">
            <a:extLst>
              <a:ext uri="{FF2B5EF4-FFF2-40B4-BE49-F238E27FC236}">
                <a16:creationId xmlns:a16="http://schemas.microsoft.com/office/drawing/2014/main" id="{0441EDF9-FB86-9B45-A7AC-8106D8AA78A2}"/>
              </a:ext>
            </a:extLst>
          </p:cNvPr>
          <p:cNvSpPr/>
          <p:nvPr/>
        </p:nvSpPr>
        <p:spPr bwMode="auto">
          <a:xfrm>
            <a:off x="4672455"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7" name="矩形 6">
            <a:extLst>
              <a:ext uri="{FF2B5EF4-FFF2-40B4-BE49-F238E27FC236}">
                <a16:creationId xmlns:a16="http://schemas.microsoft.com/office/drawing/2014/main" id="{33DCF4FA-BAD5-1A4A-A096-F3D8F0171D33}"/>
              </a:ext>
            </a:extLst>
          </p:cNvPr>
          <p:cNvSpPr/>
          <p:nvPr/>
        </p:nvSpPr>
        <p:spPr bwMode="auto">
          <a:xfrm>
            <a:off x="8402638"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139908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，是一种为专用目的设计的，面向特定用户需求的定制芯片，在大规模量产的情况下具备性能更强、体积更小、功耗更低、成本更低、可靠性更髙等优点。</a:t>
            </a:r>
            <a:endParaRPr lang="en-US" altLang="zh-CN" dirty="0"/>
          </a:p>
          <a:p>
            <a:pPr>
              <a:lnSpc>
                <a:spcPct val="150000"/>
              </a:lnSpc>
            </a:pPr>
            <a:r>
              <a:rPr lang="en-US" altLang="zh-CN" dirty="0"/>
              <a:t>ASIC</a:t>
            </a:r>
            <a:r>
              <a:rPr lang="zh-CN" altLang="en-US" dirty="0"/>
              <a:t>与</a:t>
            </a:r>
            <a:r>
              <a:rPr lang="en-US" altLang="zh-CN" dirty="0"/>
              <a:t>GPU</a:t>
            </a:r>
            <a:r>
              <a:rPr lang="zh-CN" altLang="en-US" dirty="0"/>
              <a:t>和</a:t>
            </a:r>
            <a:r>
              <a:rPr lang="en-US" altLang="zh-CN" dirty="0"/>
              <a:t>FPGA</a:t>
            </a:r>
            <a:r>
              <a:rPr lang="zh-CN" altLang="en-US" dirty="0"/>
              <a:t>不同，</a:t>
            </a:r>
            <a:r>
              <a:rPr lang="en-US" altLang="zh-CN" dirty="0"/>
              <a:t>GPU</a:t>
            </a:r>
            <a:r>
              <a:rPr lang="zh-CN" altLang="en-US" dirty="0"/>
              <a:t>和</a:t>
            </a:r>
            <a:r>
              <a:rPr lang="en-US" altLang="zh-CN" dirty="0"/>
              <a:t>FPGA</a:t>
            </a:r>
            <a:r>
              <a:rPr lang="zh-CN" altLang="en-US" dirty="0"/>
              <a:t>除了是一种技术路线之外，还是实实在在的确定的产品，而</a:t>
            </a:r>
            <a:r>
              <a:rPr lang="en-US" altLang="zh-CN" dirty="0"/>
              <a:t>ASIC</a:t>
            </a:r>
            <a:r>
              <a:rPr lang="zh-CN" altLang="en-US" dirty="0"/>
              <a:t>就是一种技术路线或者方案，其呈现出的最终形态与功能也是多种多样的。</a:t>
            </a:r>
          </a:p>
        </p:txBody>
      </p:sp>
    </p:spTree>
    <p:extLst>
      <p:ext uri="{BB962C8B-B14F-4D97-AF65-F5344CB8AC3E}">
        <p14:creationId xmlns:p14="http://schemas.microsoft.com/office/powerpoint/2010/main" val="35371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a:t>
            </a:r>
          </a:p>
        </p:txBody>
      </p:sp>
      <p:sp>
        <p:nvSpPr>
          <p:cNvPr id="4" name="矩形 3">
            <a:extLst>
              <a:ext uri="{FF2B5EF4-FFF2-40B4-BE49-F238E27FC236}">
                <a16:creationId xmlns:a16="http://schemas.microsoft.com/office/drawing/2014/main" id="{486119BF-F737-844F-8981-B39C85F554FD}"/>
              </a:ext>
            </a:extLst>
          </p:cNvPr>
          <p:cNvSpPr/>
          <p:nvPr/>
        </p:nvSpPr>
        <p:spPr bwMode="auto">
          <a:xfrm>
            <a:off x="952656"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6" name="矩形 5">
            <a:extLst>
              <a:ext uri="{FF2B5EF4-FFF2-40B4-BE49-F238E27FC236}">
                <a16:creationId xmlns:a16="http://schemas.microsoft.com/office/drawing/2014/main" id="{E3C7F197-E364-1149-A50A-71979FE9B737}"/>
              </a:ext>
            </a:extLst>
          </p:cNvPr>
          <p:cNvSpPr/>
          <p:nvPr/>
        </p:nvSpPr>
        <p:spPr bwMode="auto">
          <a:xfrm>
            <a:off x="4672455"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7" name="矩形 6">
            <a:extLst>
              <a:ext uri="{FF2B5EF4-FFF2-40B4-BE49-F238E27FC236}">
                <a16:creationId xmlns:a16="http://schemas.microsoft.com/office/drawing/2014/main" id="{B4B9A542-6B76-4C43-ADA7-E16C918C7A87}"/>
              </a:ext>
            </a:extLst>
          </p:cNvPr>
          <p:cNvSpPr/>
          <p:nvPr/>
        </p:nvSpPr>
        <p:spPr bwMode="auto">
          <a:xfrm>
            <a:off x="8402638" y="2238198"/>
            <a:ext cx="284146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87655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pic>
        <p:nvPicPr>
          <p:cNvPr id="8" name="图片 7">
            <a:extLst>
              <a:ext uri="{FF2B5EF4-FFF2-40B4-BE49-F238E27FC236}">
                <a16:creationId xmlns:a16="http://schemas.microsoft.com/office/drawing/2014/main" id="{11D175C9-DF81-0A43-A6F5-C11858BAE553}"/>
              </a:ext>
            </a:extLst>
          </p:cNvPr>
          <p:cNvPicPr>
            <a:picLocks noChangeAspect="1"/>
          </p:cNvPicPr>
          <p:nvPr/>
        </p:nvPicPr>
        <p:blipFill>
          <a:blip r:embed="rId2"/>
          <a:stretch>
            <a:fillRect/>
          </a:stretch>
        </p:blipFill>
        <p:spPr>
          <a:xfrm>
            <a:off x="2281957" y="2069901"/>
            <a:ext cx="8114605" cy="4084121"/>
          </a:xfrm>
          <a:prstGeom prst="rect">
            <a:avLst/>
          </a:prstGeom>
        </p:spPr>
      </p:pic>
    </p:spTree>
    <p:extLst>
      <p:ext uri="{BB962C8B-B14F-4D97-AF65-F5344CB8AC3E}">
        <p14:creationId xmlns:p14="http://schemas.microsoft.com/office/powerpoint/2010/main" val="795145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Application scenario</a:t>
            </a:r>
            <a:r>
              <a:rPr lang="zh-CN" altLang="en-US" sz="8800" dirty="0">
                <a:solidFill>
                  <a:srgbClr val="C00000"/>
                </a:solidFill>
              </a:rPr>
              <a:t> </a:t>
            </a:r>
            <a:r>
              <a:rPr lang="en-US" altLang="zh-CN" sz="8800" dirty="0">
                <a:solidFill>
                  <a:srgbClr val="C00000"/>
                </a:solidFill>
              </a:rPr>
              <a:t>AI</a:t>
            </a:r>
            <a:r>
              <a:rPr lang="zh-CN" altLang="en-US" sz="8800" dirty="0">
                <a:solidFill>
                  <a:srgbClr val="C00000"/>
                </a:solidFill>
              </a:rPr>
              <a:t>芯片应用场景</a:t>
            </a:r>
          </a:p>
        </p:txBody>
      </p:sp>
    </p:spTree>
    <p:extLst>
      <p:ext uri="{BB962C8B-B14F-4D97-AF65-F5344CB8AC3E}">
        <p14:creationId xmlns:p14="http://schemas.microsoft.com/office/powerpoint/2010/main" val="36235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zh-CN" altLang="en-US" dirty="0"/>
              <a:t>芯片场景</a:t>
            </a:r>
            <a:endParaRPr kumimoji="1" lang="zh-CN" altLang="en-US" dirty="0"/>
          </a:p>
        </p:txBody>
      </p:sp>
      <p:sp>
        <p:nvSpPr>
          <p:cNvPr id="6" name="矩形 5">
            <a:extLst>
              <a:ext uri="{FF2B5EF4-FFF2-40B4-BE49-F238E27FC236}">
                <a16:creationId xmlns:a16="http://schemas.microsoft.com/office/drawing/2014/main" id="{5AE39379-0050-0545-8E3E-7984B6C9DC59}"/>
              </a:ext>
            </a:extLst>
          </p:cNvPr>
          <p:cNvSpPr/>
          <p:nvPr/>
        </p:nvSpPr>
        <p:spPr bwMode="auto">
          <a:xfrm>
            <a:off x="506374"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7" name="矩形 6">
            <a:extLst>
              <a:ext uri="{FF2B5EF4-FFF2-40B4-BE49-F238E27FC236}">
                <a16:creationId xmlns:a16="http://schemas.microsoft.com/office/drawing/2014/main" id="{017D1C1B-CB92-6D43-9825-AA522099B376}"/>
              </a:ext>
            </a:extLst>
          </p:cNvPr>
          <p:cNvSpPr/>
          <p:nvPr/>
        </p:nvSpPr>
        <p:spPr bwMode="auto">
          <a:xfrm>
            <a:off x="3330483"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8" name="矩形 7">
            <a:extLst>
              <a:ext uri="{FF2B5EF4-FFF2-40B4-BE49-F238E27FC236}">
                <a16:creationId xmlns:a16="http://schemas.microsoft.com/office/drawing/2014/main" id="{A8066F5B-0C64-A644-94D4-C7179CE8DE1E}"/>
              </a:ext>
            </a:extLst>
          </p:cNvPr>
          <p:cNvSpPr/>
          <p:nvPr/>
        </p:nvSpPr>
        <p:spPr bwMode="auto">
          <a:xfrm>
            <a:off x="6154592"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9" name="矩形 8">
            <a:extLst>
              <a:ext uri="{FF2B5EF4-FFF2-40B4-BE49-F238E27FC236}">
                <a16:creationId xmlns:a16="http://schemas.microsoft.com/office/drawing/2014/main" id="{F9E163B2-DB5C-4247-BBD4-EC929AD024AE}"/>
              </a:ext>
            </a:extLst>
          </p:cNvPr>
          <p:cNvSpPr/>
          <p:nvPr/>
        </p:nvSpPr>
        <p:spPr bwMode="auto">
          <a:xfrm>
            <a:off x="8978701" y="2204864"/>
            <a:ext cx="2318489" cy="37646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
        <p:nvSpPr>
          <p:cNvPr id="10" name="内容占位符 5">
            <a:extLst>
              <a:ext uri="{FF2B5EF4-FFF2-40B4-BE49-F238E27FC236}">
                <a16:creationId xmlns:a16="http://schemas.microsoft.com/office/drawing/2014/main" id="{C75F60FE-57BA-5945-8A80-05D8410C03DA}"/>
              </a:ext>
            </a:extLst>
          </p:cNvPr>
          <p:cNvSpPr>
            <a:spLocks noGrp="1"/>
          </p:cNvSpPr>
          <p:nvPr>
            <p:ph sz="half" idx="1"/>
          </p:nvPr>
        </p:nvSpPr>
        <p:spPr>
          <a:xfrm>
            <a:off x="565856" y="1510849"/>
            <a:ext cx="2199524" cy="432048"/>
          </a:xfrm>
        </p:spPr>
        <p:txBody>
          <a:bodyPr/>
          <a:lstStyle/>
          <a:p>
            <a:pPr marL="0" indent="0" algn="ctr">
              <a:buNone/>
            </a:pPr>
            <a:r>
              <a:rPr lang="en-US" altLang="zh-CN" dirty="0">
                <a:latin typeface="Gill Sans MT" panose="020B0502020104020203" pitchFamily="34" charset="0"/>
              </a:rPr>
              <a:t>AI</a:t>
            </a:r>
            <a:r>
              <a:rPr lang="zh-CN" altLang="en-US" dirty="0">
                <a:latin typeface="Gill Sans MT" panose="020B0502020104020203" pitchFamily="34" charset="0"/>
              </a:rPr>
              <a:t> 计算中心</a:t>
            </a:r>
          </a:p>
        </p:txBody>
      </p:sp>
      <p:sp>
        <p:nvSpPr>
          <p:cNvPr id="11" name="内容占位符 5">
            <a:extLst>
              <a:ext uri="{FF2B5EF4-FFF2-40B4-BE49-F238E27FC236}">
                <a16:creationId xmlns:a16="http://schemas.microsoft.com/office/drawing/2014/main" id="{2EEF25AB-C722-5C48-8A31-92826B20A2A5}"/>
              </a:ext>
            </a:extLst>
          </p:cNvPr>
          <p:cNvSpPr txBox="1">
            <a:spLocks/>
          </p:cNvSpPr>
          <p:nvPr/>
        </p:nvSpPr>
        <p:spPr>
          <a:xfrm>
            <a:off x="3389965" y="1510849"/>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自动驾驶</a:t>
            </a:r>
          </a:p>
        </p:txBody>
      </p:sp>
      <p:sp>
        <p:nvSpPr>
          <p:cNvPr id="12" name="内容占位符 5">
            <a:extLst>
              <a:ext uri="{FF2B5EF4-FFF2-40B4-BE49-F238E27FC236}">
                <a16:creationId xmlns:a16="http://schemas.microsoft.com/office/drawing/2014/main" id="{4351CD73-76A2-224E-BA3F-B92D81817CF1}"/>
              </a:ext>
            </a:extLst>
          </p:cNvPr>
          <p:cNvSpPr txBox="1">
            <a:spLocks/>
          </p:cNvSpPr>
          <p:nvPr/>
        </p:nvSpPr>
        <p:spPr>
          <a:xfrm>
            <a:off x="9038183"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dirty="0">
                <a:latin typeface="Gill Sans MT" panose="020B0502020104020203" pitchFamily="34" charset="0"/>
              </a:rPr>
              <a:t>IOT</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应用</a:t>
            </a:r>
          </a:p>
        </p:txBody>
      </p:sp>
      <p:sp>
        <p:nvSpPr>
          <p:cNvPr id="13" name="内容占位符 5">
            <a:extLst>
              <a:ext uri="{FF2B5EF4-FFF2-40B4-BE49-F238E27FC236}">
                <a16:creationId xmlns:a16="http://schemas.microsoft.com/office/drawing/2014/main" id="{59872E0C-406A-6D46-8F03-1D9A683715CB}"/>
              </a:ext>
            </a:extLst>
          </p:cNvPr>
          <p:cNvSpPr txBox="1">
            <a:spLocks/>
          </p:cNvSpPr>
          <p:nvPr/>
        </p:nvSpPr>
        <p:spPr>
          <a:xfrm>
            <a:off x="6214074"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安防应用</a:t>
            </a:r>
          </a:p>
        </p:txBody>
      </p:sp>
    </p:spTree>
    <p:extLst>
      <p:ext uri="{BB962C8B-B14F-4D97-AF65-F5344CB8AC3E}">
        <p14:creationId xmlns:p14="http://schemas.microsoft.com/office/powerpoint/2010/main" val="170422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0AD74-A7D9-6D48-87C5-81C6B9E1DD00}"/>
              </a:ext>
            </a:extLst>
          </p:cNvPr>
          <p:cNvPicPr>
            <a:picLocks noChangeAspect="1"/>
          </p:cNvPicPr>
          <p:nvPr/>
        </p:nvPicPr>
        <p:blipFill>
          <a:blip r:embed="rId2"/>
          <a:stretch>
            <a:fillRect/>
          </a:stretch>
        </p:blipFill>
        <p:spPr>
          <a:xfrm>
            <a:off x="1705893" y="1070129"/>
            <a:ext cx="9001000" cy="5233915"/>
          </a:xfrm>
          <a:prstGeom prst="rect">
            <a:avLst/>
          </a:prstGeom>
        </p:spPr>
      </p:pic>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r>
              <a:rPr lang="zh-CN" altLang="en-US" dirty="0"/>
              <a:t>芯片场景</a:t>
            </a:r>
          </a:p>
        </p:txBody>
      </p:sp>
    </p:spTree>
    <p:extLst>
      <p:ext uri="{BB962C8B-B14F-4D97-AF65-F5344CB8AC3E}">
        <p14:creationId xmlns:p14="http://schemas.microsoft.com/office/powerpoint/2010/main" val="252111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505C08-0100-6C44-8786-A309A2CC2B8E}"/>
              </a:ext>
            </a:extLst>
          </p:cNvPr>
          <p:cNvPicPr>
            <a:picLocks noChangeAspect="1"/>
          </p:cNvPicPr>
          <p:nvPr/>
        </p:nvPicPr>
        <p:blipFill>
          <a:blip r:embed="rId2"/>
          <a:stretch>
            <a:fillRect/>
          </a:stretch>
        </p:blipFill>
        <p:spPr>
          <a:xfrm>
            <a:off x="2930029" y="1124744"/>
            <a:ext cx="6048672" cy="5189390"/>
          </a:xfrm>
          <a:prstGeom prst="rect">
            <a:avLst/>
          </a:prstGeom>
        </p:spPr>
      </p:pic>
      <p:sp>
        <p:nvSpPr>
          <p:cNvPr id="2" name="标题 1">
            <a:extLst>
              <a:ext uri="{FF2B5EF4-FFF2-40B4-BE49-F238E27FC236}">
                <a16:creationId xmlns:a16="http://schemas.microsoft.com/office/drawing/2014/main" id="{0BD9DE05-67BB-BD4A-A4DC-21DBE8224E1C}"/>
              </a:ext>
            </a:extLst>
          </p:cNvPr>
          <p:cNvSpPr>
            <a:spLocks noGrp="1"/>
          </p:cNvSpPr>
          <p:nvPr>
            <p:ph type="title"/>
          </p:nvPr>
        </p:nvSpPr>
        <p:spPr/>
        <p:txBody>
          <a:bodyPr/>
          <a:lstStyle/>
          <a:p>
            <a:r>
              <a:rPr lang="zh-CN" altLang="en-US" dirty="0"/>
              <a:t>芯片场景</a:t>
            </a:r>
            <a:endParaRPr kumimoji="1" lang="zh-CN" altLang="en-US" dirty="0"/>
          </a:p>
        </p:txBody>
      </p:sp>
    </p:spTree>
    <p:extLst>
      <p:ext uri="{BB962C8B-B14F-4D97-AF65-F5344CB8AC3E}">
        <p14:creationId xmlns:p14="http://schemas.microsoft.com/office/powerpoint/2010/main" val="25240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41DBD3-FF15-4945-A351-5ACB18A1A734}"/>
              </a:ext>
            </a:extLst>
          </p:cNvPr>
          <p:cNvSpPr>
            <a:spLocks noGrp="1"/>
          </p:cNvSpPr>
          <p:nvPr>
            <p:ph type="title"/>
          </p:nvPr>
        </p:nvSpPr>
        <p:spPr/>
        <p:txBody>
          <a:bodyPr/>
          <a:lstStyle/>
          <a:p>
            <a:r>
              <a:rPr lang="zh-CN" altLang="en-US" dirty="0"/>
              <a:t>芯片场景总结</a:t>
            </a:r>
          </a:p>
        </p:txBody>
      </p:sp>
      <p:sp>
        <p:nvSpPr>
          <p:cNvPr id="3" name="内容占位符 2">
            <a:extLst>
              <a:ext uri="{FF2B5EF4-FFF2-40B4-BE49-F238E27FC236}">
                <a16:creationId xmlns:a16="http://schemas.microsoft.com/office/drawing/2014/main" id="{678DD68A-9A6E-3844-AE4B-DA4E441458A5}"/>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Int8</a:t>
            </a:r>
            <a:r>
              <a:rPr lang="zh-CN" altLang="en-US" dirty="0">
                <a:latin typeface="Gill Sans MT" panose="020B0502020104020203" pitchFamily="34" charset="0"/>
              </a:rPr>
              <a:t> 是嵌入式、自主和数据中心推理应用的默认数值精度。对于大多数</a:t>
            </a:r>
            <a:r>
              <a:rPr lang="en-US" altLang="zh-CN" dirty="0">
                <a:latin typeface="Gill Sans MT" panose="020B0502020104020203" pitchFamily="34" charset="0"/>
              </a:rPr>
              <a:t>AI/ML</a:t>
            </a:r>
            <a:r>
              <a:rPr lang="zh-CN" altLang="en-US" dirty="0">
                <a:latin typeface="Gill Sans MT" panose="020B0502020104020203" pitchFamily="34" charset="0"/>
              </a:rPr>
              <a:t>应用程序，</a:t>
            </a:r>
            <a:r>
              <a:rPr lang="en-US" altLang="zh-CN" dirty="0">
                <a:latin typeface="Gill Sans MT" panose="020B0502020104020203" pitchFamily="34" charset="0"/>
              </a:rPr>
              <a:t>int8</a:t>
            </a:r>
            <a:r>
              <a:rPr lang="zh-CN" altLang="en-US" dirty="0">
                <a:latin typeface="Gill Sans MT" panose="020B0502020104020203" pitchFamily="34" charset="0"/>
              </a:rPr>
              <a:t> 精度够用了。但是优部分加速器仍然使用 </a:t>
            </a:r>
            <a:r>
              <a:rPr lang="en-US" altLang="zh-CN" dirty="0">
                <a:latin typeface="Gill Sans MT" panose="020B0502020104020203" pitchFamily="34" charset="0"/>
              </a:rPr>
              <a:t>fp16/bf16</a:t>
            </a:r>
            <a:r>
              <a:rPr lang="zh-CN" altLang="en-US" dirty="0">
                <a:latin typeface="Gill Sans MT" panose="020B0502020104020203" pitchFamily="34" charset="0"/>
              </a:rPr>
              <a:t>进行训练或者推理。</a:t>
            </a:r>
          </a:p>
          <a:p>
            <a:pPr marL="457200" indent="-457200">
              <a:lnSpc>
                <a:spcPct val="150000"/>
              </a:lnSpc>
              <a:buFont typeface="+mj-lt"/>
              <a:buAutoNum type="arabicPeriod"/>
            </a:pPr>
            <a:r>
              <a:rPr lang="zh-CN" altLang="en-US" dirty="0">
                <a:latin typeface="Gill Sans MT" panose="020B0502020104020203" pitchFamily="34" charset="0"/>
              </a:rPr>
              <a:t>在数据中心领域，密度变得非常拥挤。在过去的几年里，</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Huawei</a:t>
            </a:r>
            <a:r>
              <a:rPr lang="zh-CN" altLang="en-US" dirty="0">
                <a:latin typeface="Gill Sans MT" panose="020B0502020104020203" pitchFamily="34" charset="0"/>
              </a:rPr>
              <a:t>、</a:t>
            </a:r>
            <a:r>
              <a:rPr lang="en-US" altLang="zh-CN" dirty="0">
                <a:latin typeface="Gill Sans MT" panose="020B0502020104020203" pitchFamily="34" charset="0"/>
              </a:rPr>
              <a:t>Google</a:t>
            </a:r>
            <a:r>
              <a:rPr lang="zh-CN" altLang="en-US" dirty="0">
                <a:latin typeface="Gill Sans MT" panose="020B0502020104020203" pitchFamily="34" charset="0"/>
              </a:rPr>
              <a:t>等头部厂商都相续发布了对应</a:t>
            </a:r>
            <a:r>
              <a:rPr lang="en-US" altLang="zh-CN" dirty="0">
                <a:latin typeface="Gill Sans MT" panose="020B0502020104020203" pitchFamily="34" charset="0"/>
              </a:rPr>
              <a:t>AI</a:t>
            </a:r>
            <a:r>
              <a:rPr lang="zh-CN" altLang="en-US" dirty="0">
                <a:latin typeface="Gill Sans MT" panose="020B0502020104020203" pitchFamily="34" charset="0"/>
              </a:rPr>
              <a:t>计算中心的</a:t>
            </a:r>
            <a:r>
              <a:rPr lang="en-US" altLang="zh-CN" dirty="0">
                <a:latin typeface="Gill Sans MT" panose="020B0502020104020203" pitchFamily="34" charset="0"/>
              </a:rPr>
              <a:t>AI</a:t>
            </a:r>
            <a:r>
              <a:rPr lang="zh-CN" altLang="en-US" dirty="0">
                <a:latin typeface="Gill Sans MT" panose="020B0502020104020203" pitchFamily="34" charset="0"/>
              </a:rPr>
              <a:t>训练加速器。在计算中心中，为了突破互联带宽 </a:t>
            </a:r>
            <a:r>
              <a:rPr lang="en-US" altLang="zh-CN" dirty="0">
                <a:latin typeface="Gill Sans MT" panose="020B0502020104020203" pitchFamily="34" charset="0"/>
              </a:rPr>
              <a:t>PCIe v4 300W</a:t>
            </a:r>
            <a:r>
              <a:rPr lang="zh-CN" altLang="en-US" dirty="0">
                <a:latin typeface="Gill Sans MT" panose="020B0502020104020203" pitchFamily="34" charset="0"/>
              </a:rPr>
              <a:t>的功率限制，</a:t>
            </a:r>
            <a:r>
              <a:rPr lang="en-US" altLang="zh-CN" dirty="0">
                <a:latin typeface="Gill Sans MT" panose="020B0502020104020203" pitchFamily="34" charset="0"/>
              </a:rPr>
              <a:t>PCIe v5</a:t>
            </a:r>
            <a:r>
              <a:rPr lang="zh-CN" altLang="en-US" dirty="0">
                <a:latin typeface="Gill Sans MT" panose="020B0502020104020203" pitchFamily="34" charset="0"/>
              </a:rPr>
              <a:t>备受期待。</a:t>
            </a:r>
          </a:p>
          <a:p>
            <a:pPr marL="457200" indent="-457200">
              <a:lnSpc>
                <a:spcPct val="150000"/>
              </a:lnSpc>
              <a:buFont typeface="+mj-lt"/>
              <a:buAutoNum type="arabicPeriod"/>
            </a:pPr>
            <a:r>
              <a:rPr lang="zh-CN" altLang="en-US" dirty="0">
                <a:latin typeface="Gill Sans MT" panose="020B0502020104020203" pitchFamily="34" charset="0"/>
              </a:rPr>
              <a:t>各大厂商针对训练芯片发布了令人印象深刻的性能数据，而且这些公司还宣布了高度可扩展的互联技术，可以将数千张卡片连接在一起。这对于像 </a:t>
            </a:r>
            <a:r>
              <a:rPr lang="en-US" altLang="zh-CN" dirty="0" err="1">
                <a:latin typeface="Gill Sans MT" panose="020B0502020104020203" pitchFamily="34" charset="0"/>
              </a:rPr>
              <a:t>Cerebras</a:t>
            </a:r>
            <a:r>
              <a:rPr lang="zh-CN" altLang="en-US" dirty="0">
                <a:latin typeface="Gill Sans MT" panose="020B0502020104020203" pitchFamily="34" charset="0"/>
              </a:rPr>
              <a:t>、</a:t>
            </a:r>
            <a:r>
              <a:rPr lang="en-US" altLang="zh-CN" dirty="0" err="1">
                <a:latin typeface="Gill Sans MT" panose="020B0502020104020203" pitchFamily="34" charset="0"/>
              </a:rPr>
              <a:t>GraphCore</a:t>
            </a:r>
            <a:r>
              <a:rPr lang="zh-CN" altLang="en-US" dirty="0">
                <a:latin typeface="Gill Sans MT" panose="020B0502020104020203" pitchFamily="34" charset="0"/>
              </a:rPr>
              <a:t>、</a:t>
            </a:r>
            <a:r>
              <a:rPr lang="en-US" altLang="zh-CN" dirty="0" err="1">
                <a:latin typeface="Gill Sans MT" panose="020B0502020104020203" pitchFamily="34" charset="0"/>
              </a:rPr>
              <a:t>Groq</a:t>
            </a:r>
            <a:r>
              <a:rPr lang="zh-CN" altLang="en-US" dirty="0">
                <a:latin typeface="Gill Sans MT" panose="020B0502020104020203" pitchFamily="34" charset="0"/>
              </a:rPr>
              <a:t>、</a:t>
            </a:r>
            <a:r>
              <a:rPr lang="en-US" altLang="zh-CN" dirty="0">
                <a:latin typeface="Gill Sans MT" panose="020B0502020104020203" pitchFamily="34" charset="0"/>
              </a:rPr>
              <a:t>Tesla Dojo</a:t>
            </a:r>
            <a:r>
              <a:rPr lang="zh-CN" altLang="en-US" dirty="0">
                <a:latin typeface="Gill Sans MT" panose="020B0502020104020203" pitchFamily="34" charset="0"/>
              </a:rPr>
              <a:t>的数据流加速器尤其重要，这些加速器是显式</a:t>
            </a:r>
            <a:r>
              <a:rPr lang="en-US" altLang="zh-CN" dirty="0">
                <a:latin typeface="Gill Sans MT" panose="020B0502020104020203" pitchFamily="34" charset="0"/>
              </a:rPr>
              <a:t>/</a:t>
            </a:r>
            <a:r>
              <a:rPr lang="zh-CN" altLang="en-US" dirty="0">
                <a:latin typeface="Gill Sans MT" panose="020B0502020104020203" pitchFamily="34" charset="0"/>
              </a:rPr>
              <a:t>静态编程，或者是路由到计算硬件上的。互联技术使这些加速器能够适应像</a:t>
            </a:r>
            <a:r>
              <a:rPr lang="en-US" altLang="zh-CN" dirty="0" err="1">
                <a:latin typeface="Gill Sans MT" panose="020B0502020104020203" pitchFamily="34" charset="0"/>
              </a:rPr>
              <a:t>ChatGPT</a:t>
            </a:r>
            <a:r>
              <a:rPr lang="zh-CN" altLang="en-US" dirty="0">
                <a:latin typeface="Gill Sans MT" panose="020B0502020104020203" pitchFamily="34" charset="0"/>
              </a:rPr>
              <a:t>这样的千亿参数大的模型。</a:t>
            </a:r>
            <a:br>
              <a:rPr lang="zh-CN" altLang="en-US" dirty="0">
                <a:latin typeface="Gill Sans MT" panose="020B0502020104020203" pitchFamily="34" charset="0"/>
              </a:rPr>
            </a:br>
            <a:br>
              <a:rPr lang="zh-CN" altLang="en-US" dirty="0">
                <a:latin typeface="Gill Sans MT" panose="020B0502020104020203" pitchFamily="34" charset="0"/>
              </a:rPr>
            </a:b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21461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pPr marL="0" indent="0">
              <a:buFontTx/>
              <a:buNone/>
            </a:pPr>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a:xfrm>
            <a:off x="623635" y="1412776"/>
            <a:ext cx="10963473" cy="1080120"/>
          </a:xfrm>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10" name="图片 9">
            <a:extLst>
              <a:ext uri="{FF2B5EF4-FFF2-40B4-BE49-F238E27FC236}">
                <a16:creationId xmlns:a16="http://schemas.microsoft.com/office/drawing/2014/main" id="{14E8B41D-5E00-C34E-A68F-A214F677E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401" y="2676261"/>
            <a:ext cx="11217939" cy="3377687"/>
          </a:xfrm>
          <a:prstGeom prst="rect">
            <a:avLst/>
          </a:prstGeom>
        </p:spPr>
      </p:pic>
    </p:spTree>
    <p:extLst>
      <p:ext uri="{BB962C8B-B14F-4D97-AF65-F5344CB8AC3E}">
        <p14:creationId xmlns:p14="http://schemas.microsoft.com/office/powerpoint/2010/main" val="17316450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3" name="图片 2">
            <a:extLst>
              <a:ext uri="{FF2B5EF4-FFF2-40B4-BE49-F238E27FC236}">
                <a16:creationId xmlns:a16="http://schemas.microsoft.com/office/drawing/2014/main" id="{70D5AC64-8C59-F94F-AA38-6C535C6EC5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82792" y="2852936"/>
            <a:ext cx="9631178" cy="3168352"/>
          </a:xfrm>
          <a:prstGeom prst="rect">
            <a:avLst/>
          </a:prstGeom>
        </p:spPr>
      </p:pic>
    </p:spTree>
    <p:extLst>
      <p:ext uri="{BB962C8B-B14F-4D97-AF65-F5344CB8AC3E}">
        <p14:creationId xmlns:p14="http://schemas.microsoft.com/office/powerpoint/2010/main" val="13937681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endParaRPr kumimoji="1" lang="zh-CN" altLang="en-US" dirty="0"/>
          </a:p>
        </p:txBody>
      </p:sp>
      <p:pic>
        <p:nvPicPr>
          <p:cNvPr id="7" name="图片 6">
            <a:extLst>
              <a:ext uri="{FF2B5EF4-FFF2-40B4-BE49-F238E27FC236}">
                <a16:creationId xmlns:a16="http://schemas.microsoft.com/office/drawing/2014/main" id="{0BDB6373-7AAB-BF4A-ACEE-BB2EA61C2579}"/>
              </a:ext>
            </a:extLst>
          </p:cNvPr>
          <p:cNvPicPr>
            <a:picLocks noChangeAspect="1"/>
          </p:cNvPicPr>
          <p:nvPr/>
        </p:nvPicPr>
        <p:blipFill>
          <a:blip r:embed="rId2"/>
          <a:stretch>
            <a:fillRect/>
          </a:stretch>
        </p:blipFill>
        <p:spPr>
          <a:xfrm>
            <a:off x="1489869" y="1427987"/>
            <a:ext cx="9375875" cy="4750443"/>
          </a:xfrm>
          <a:prstGeom prst="rect">
            <a:avLst/>
          </a:prstGeom>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DFCF926-98ED-8B40-8AB8-1F3AD930178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CA8DFD5D-F989-D745-8335-B6A2398D8613}"/>
              </a:ext>
            </a:extLst>
          </p:cNvPr>
          <p:cNvSpPr>
            <a:spLocks noGrp="1"/>
          </p:cNvSpPr>
          <p:nvPr>
            <p:ph sz="half" idx="1"/>
          </p:nvPr>
        </p:nvSpPr>
        <p:spPr/>
        <p:txBody>
          <a:bodyPr/>
          <a:lstStyle/>
          <a:p>
            <a:endParaRPr lang="zh-CN" altLang="en-US"/>
          </a:p>
        </p:txBody>
      </p:sp>
      <p:pic>
        <p:nvPicPr>
          <p:cNvPr id="7" name="图片 6">
            <a:extLst>
              <a:ext uri="{FF2B5EF4-FFF2-40B4-BE49-F238E27FC236}">
                <a16:creationId xmlns:a16="http://schemas.microsoft.com/office/drawing/2014/main" id="{7A96FA20-2E4A-1F42-B808-0EEDF2E683D4}"/>
              </a:ext>
            </a:extLst>
          </p:cNvPr>
          <p:cNvPicPr>
            <a:picLocks noChangeAspect="1"/>
          </p:cNvPicPr>
          <p:nvPr/>
        </p:nvPicPr>
        <p:blipFill>
          <a:blip r:embed="rId2"/>
          <a:stretch>
            <a:fillRect/>
          </a:stretch>
        </p:blipFill>
        <p:spPr>
          <a:xfrm>
            <a:off x="2353965" y="1672481"/>
            <a:ext cx="7783394" cy="4089102"/>
          </a:xfrm>
          <a:prstGeom prst="rect">
            <a:avLst/>
          </a:prstGeom>
        </p:spPr>
      </p:pic>
    </p:spTree>
    <p:extLst>
      <p:ext uri="{BB962C8B-B14F-4D97-AF65-F5344CB8AC3E}">
        <p14:creationId xmlns:p14="http://schemas.microsoft.com/office/powerpoint/2010/main" val="116918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437"/>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0567348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专用处理器</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什么是</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Task</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and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Development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芯片任务和部署</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芯片技术路线</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 scenario</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What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AI</a:t>
            </a:r>
            <a:r>
              <a:rPr lang="zh-CN" altLang="en-US" dirty="0">
                <a:solidFill>
                  <a:srgbClr val="C00000"/>
                </a:solidFill>
              </a:rPr>
              <a:t> </a:t>
            </a:r>
            <a:r>
              <a:rPr lang="en-US" altLang="zh-CN" dirty="0">
                <a:solidFill>
                  <a:srgbClr val="C00000"/>
                </a:solidFill>
              </a:rPr>
              <a:t>Chip</a:t>
            </a:r>
            <a:br>
              <a:rPr lang="en-US" altLang="zh-CN" dirty="0">
                <a:solidFill>
                  <a:srgbClr val="C00000"/>
                </a:solidFill>
              </a:rPr>
            </a:br>
            <a:r>
              <a:rPr lang="zh-CN" altLang="en-US" dirty="0">
                <a:solidFill>
                  <a:srgbClr val="C00000"/>
                </a:solidFill>
              </a:rPr>
              <a:t>什么是</a:t>
            </a:r>
            <a:r>
              <a:rPr lang="en-US" altLang="zh-CN" dirty="0">
                <a:solidFill>
                  <a:srgbClr val="C00000"/>
                </a:solidFill>
              </a:rPr>
              <a:t>AI</a:t>
            </a:r>
            <a:r>
              <a:rPr lang="zh-CN" altLang="en-US" dirty="0">
                <a:solidFill>
                  <a:srgbClr val="C00000"/>
                </a:solidFill>
              </a:rPr>
              <a:t>芯片</a:t>
            </a:r>
          </a:p>
        </p:txBody>
      </p:sp>
    </p:spTree>
    <p:extLst>
      <p:ext uri="{BB962C8B-B14F-4D97-AF65-F5344CB8AC3E}">
        <p14:creationId xmlns:p14="http://schemas.microsoft.com/office/powerpoint/2010/main" val="57739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5" y="1412776"/>
            <a:ext cx="10963473" cy="2520280"/>
          </a:xfrm>
        </p:spPr>
        <p:txBody>
          <a:bodyPr/>
          <a:lstStyle/>
          <a:p>
            <a:pPr eaLnBrk="1" latinLnBrk="1" hangingPunct="1">
              <a:lnSpc>
                <a:spcPct val="150000"/>
              </a:lnSpc>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sp>
        <p:nvSpPr>
          <p:cNvPr id="2" name="矩形 1">
            <a:extLst>
              <a:ext uri="{FF2B5EF4-FFF2-40B4-BE49-F238E27FC236}">
                <a16:creationId xmlns:a16="http://schemas.microsoft.com/office/drawing/2014/main" id="{63D030F5-EC3C-2244-96F9-1E3F014D403A}"/>
              </a:ext>
            </a:extLst>
          </p:cNvPr>
          <p:cNvSpPr/>
          <p:nvPr/>
        </p:nvSpPr>
        <p:spPr bwMode="auto">
          <a:xfrm>
            <a:off x="1345853" y="4221088"/>
            <a:ext cx="9505056" cy="158417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30342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5" y="1412776"/>
            <a:ext cx="10963473" cy="2520280"/>
          </a:xfrm>
        </p:spPr>
        <p:txBody>
          <a:bodyPr/>
          <a:lstStyle/>
          <a:p>
            <a:pPr eaLnBrk="1" latinLnBrk="1" hangingPunct="1">
              <a:lnSpc>
                <a:spcPct val="150000"/>
              </a:lnSpc>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sp>
        <p:nvSpPr>
          <p:cNvPr id="6" name="内容占位符 4">
            <a:extLst>
              <a:ext uri="{FF2B5EF4-FFF2-40B4-BE49-F238E27FC236}">
                <a16:creationId xmlns:a16="http://schemas.microsoft.com/office/drawing/2014/main" id="{56E61F0C-6607-434C-827E-2F8DD9BA42A0}"/>
              </a:ext>
            </a:extLst>
          </p:cNvPr>
          <p:cNvSpPr txBox="1">
            <a:spLocks/>
          </p:cNvSpPr>
          <p:nvPr/>
        </p:nvSpPr>
        <p:spPr>
          <a:xfrm>
            <a:off x="623635" y="4581128"/>
            <a:ext cx="10963473" cy="108012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eaLnBrk="1" latinLnBrk="1" hangingPunct="1">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dirty="0">
              <a:latin typeface="Gill Sans MT" panose="020B0502020104020203" pitchFamily="34" charset="0"/>
            </a:endParaRPr>
          </a:p>
        </p:txBody>
      </p:sp>
    </p:spTree>
    <p:extLst>
      <p:ext uri="{BB962C8B-B14F-4D97-AF65-F5344CB8AC3E}">
        <p14:creationId xmlns:p14="http://schemas.microsoft.com/office/powerpoint/2010/main" val="259176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Task</a:t>
            </a:r>
            <a:r>
              <a:rPr lang="zh-CN" altLang="en-US" sz="8800" dirty="0">
                <a:solidFill>
                  <a:srgbClr val="C00000"/>
                </a:solidFill>
              </a:rPr>
              <a:t> </a:t>
            </a:r>
            <a:r>
              <a:rPr lang="en-US" altLang="zh-CN" sz="8800" dirty="0">
                <a:solidFill>
                  <a:srgbClr val="C00000"/>
                </a:solidFill>
              </a:rPr>
              <a:t>&amp;Development</a:t>
            </a:r>
            <a:br>
              <a:rPr lang="en-US" altLang="zh-CN" dirty="0">
                <a:solidFill>
                  <a:srgbClr val="C00000"/>
                </a:solidFill>
              </a:rPr>
            </a:br>
            <a:r>
              <a:rPr lang="en-US" altLang="zh-CN" dirty="0">
                <a:solidFill>
                  <a:srgbClr val="C00000"/>
                </a:solidFill>
              </a:rPr>
              <a:t>AI</a:t>
            </a:r>
            <a:r>
              <a:rPr lang="zh-CN" altLang="en-US" dirty="0">
                <a:solidFill>
                  <a:srgbClr val="C00000"/>
                </a:solidFill>
              </a:rPr>
              <a:t> 芯片任务和部署</a:t>
            </a:r>
          </a:p>
        </p:txBody>
      </p:sp>
    </p:spTree>
    <p:extLst>
      <p:ext uri="{BB962C8B-B14F-4D97-AF65-F5344CB8AC3E}">
        <p14:creationId xmlns:p14="http://schemas.microsoft.com/office/powerpoint/2010/main" val="313052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芯片任务：训练 与 推理</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5" y="1412776"/>
            <a:ext cx="4610649" cy="4525736"/>
          </a:xfrm>
        </p:spPr>
        <p:txBody>
          <a:bodyPr/>
          <a:lstStyle/>
          <a:p>
            <a:pPr latinLnBrk="1">
              <a:lnSpc>
                <a:spcPct val="150000"/>
              </a:lnSpc>
            </a:pPr>
            <a:r>
              <a:rPr lang="zh-CN" altLang="en-US" b="1" dirty="0">
                <a:latin typeface="Gill Sans MT" panose="020B0502020104020203" pitchFamily="34" charset="0"/>
              </a:rPr>
              <a:t>训练：</a:t>
            </a:r>
            <a:r>
              <a:rPr lang="zh-CN" altLang="en-US" dirty="0">
                <a:latin typeface="Gill Sans MT" panose="020B0502020104020203" pitchFamily="34" charset="0"/>
              </a:rPr>
              <a:t>合适的模型结构以及损失函数和优化算法，将数据集以 </a:t>
            </a:r>
            <a:r>
              <a:rPr lang="en-US" altLang="zh-CN" dirty="0">
                <a:latin typeface="Gill Sans MT" panose="020B0502020104020203" pitchFamily="34" charset="0"/>
              </a:rPr>
              <a:t>mini-batch</a:t>
            </a:r>
            <a:r>
              <a:rPr lang="zh-CN" altLang="en-US" dirty="0">
                <a:latin typeface="Gill Sans MT" panose="020B0502020104020203" pitchFamily="34" charset="0"/>
              </a:rPr>
              <a:t> 反复进行前向计算并计算损失，反向计算梯度利用优化函数来更新模型，使得损失函数最小。</a:t>
            </a:r>
            <a:endParaRPr lang="en-US" altLang="zh-CN" dirty="0">
              <a:latin typeface="Gill Sans MT" panose="020B0502020104020203" pitchFamily="34" charset="0"/>
            </a:endParaRPr>
          </a:p>
          <a:p>
            <a:pPr latinLnBrk="1">
              <a:lnSpc>
                <a:spcPct val="150000"/>
              </a:lnSpc>
            </a:pPr>
            <a:endParaRPr lang="zh-CN" altLang="en-US" dirty="0">
              <a:latin typeface="Gill Sans MT" panose="020B0502020104020203" pitchFamily="34" charset="0"/>
            </a:endParaRPr>
          </a:p>
          <a:p>
            <a:pPr latinLnBrk="1">
              <a:lnSpc>
                <a:spcPct val="150000"/>
              </a:lnSpc>
            </a:pPr>
            <a:r>
              <a:rPr lang="zh-CN" altLang="en-US" b="1" dirty="0">
                <a:latin typeface="Gill Sans MT" panose="020B0502020104020203" pitchFamily="34" charset="0"/>
              </a:rPr>
              <a:t>推理：</a:t>
            </a:r>
            <a:r>
              <a:rPr lang="zh-CN" altLang="en-US" dirty="0">
                <a:latin typeface="Gill Sans MT" panose="020B0502020104020203" pitchFamily="34" charset="0"/>
              </a:rPr>
              <a:t>训练好的模型结构和参数基础上，一次前向传播得到模型输出过程。最终目标是将训练好的模型部署生产环境中。</a:t>
            </a:r>
            <a:endParaRPr kumimoji="1" lang="zh-CN" altLang="en-US"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731977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31522</TotalTime>
  <Words>1442</Words>
  <Application>Microsoft Macintosh PowerPoint</Application>
  <PresentationFormat>自定义</PresentationFormat>
  <Paragraphs>114</Paragraphs>
  <Slides>30</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30</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AI Chip 什么是AI芯片</vt:lpstr>
      <vt:lpstr>AI芯片：定义</vt:lpstr>
      <vt:lpstr>AI芯片：定义</vt:lpstr>
      <vt:lpstr>Task &amp;Development AI 芯片任务和部署</vt:lpstr>
      <vt:lpstr>AI 芯片任务：训练 与 推理</vt:lpstr>
      <vt:lpstr>AI 芯片部署方式：云、边、端</vt:lpstr>
      <vt:lpstr>AI 芯片部署方式：云、边、端</vt:lpstr>
      <vt:lpstr>RoadMap AI 芯片技术路线</vt:lpstr>
      <vt:lpstr>AI 芯片技术路线</vt:lpstr>
      <vt:lpstr>GPU</vt:lpstr>
      <vt:lpstr>GPU</vt:lpstr>
      <vt:lpstr>FPGA</vt:lpstr>
      <vt:lpstr>FPGA</vt:lpstr>
      <vt:lpstr>ASIC</vt:lpstr>
      <vt:lpstr>ASIC</vt:lpstr>
      <vt:lpstr>AI 芯片技术路线</vt:lpstr>
      <vt:lpstr>Application scenario AI芯片应用场景</vt:lpstr>
      <vt:lpstr>芯片场景</vt:lpstr>
      <vt:lpstr>芯片场景</vt:lpstr>
      <vt:lpstr>芯片场景</vt:lpstr>
      <vt:lpstr>芯片场景总结</vt:lpstr>
      <vt:lpstr>IOT AI应用</vt:lpstr>
      <vt:lpstr>IOT AI应用</vt:lpstr>
      <vt:lpstr>IOT AI应用</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5166</cp:revision>
  <dcterms:created xsi:type="dcterms:W3CDTF">2015-01-14T10:38:57Z</dcterms:created>
  <dcterms:modified xsi:type="dcterms:W3CDTF">2023-03-16T05:26:47Z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